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2" r:id="rId5"/>
    <p:sldId id="260" r:id="rId6"/>
    <p:sldId id="261" r:id="rId7"/>
    <p:sldId id="263" r:id="rId8"/>
    <p:sldId id="265" r:id="rId9"/>
    <p:sldId id="257" r:id="rId10"/>
    <p:sldId id="266" r:id="rId11"/>
    <p:sldId id="267" r:id="rId12"/>
    <p:sldId id="268" r:id="rId13"/>
    <p:sldId id="269" r:id="rId14"/>
    <p:sldId id="270" r:id="rId15"/>
    <p:sldId id="271" r:id="rId16"/>
    <p:sldId id="275" r:id="rId17"/>
    <p:sldId id="276" r:id="rId18"/>
    <p:sldId id="273" r:id="rId19"/>
    <p:sldId id="274" r:id="rId20"/>
    <p:sldId id="27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2" autoAdjust="0"/>
    <p:restoredTop sz="94660"/>
  </p:normalViewPr>
  <p:slideViewPr>
    <p:cSldViewPr snapToGrid="0">
      <p:cViewPr varScale="1">
        <p:scale>
          <a:sx n="65" d="100"/>
          <a:sy n="65" d="100"/>
        </p:scale>
        <p:origin x="7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C0A59-46A7-100D-C49E-A2551F82F4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D230EE-5C92-5261-619F-E0F3CD1094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FBB1E1-FF52-8747-FDCC-12B60CC8F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FDAD8-217D-43C1-9646-8DE926431EA1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819C8-CF2E-BC8E-BBCF-5CC62951E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FCB6E-E4EF-39EA-39E1-6EFFA7A76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B5CE5-AD6E-4C64-8052-B0CCC7306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889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3D67D-573B-BABA-DF17-C17AABB6E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73435A-92B1-383E-5768-2EF33269BF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C0492C-4DA9-C5B7-0067-2538F66B1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FDAD8-217D-43C1-9646-8DE926431EA1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9E1BE-C719-7561-C9E6-7357B6370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3A301-DA95-BD88-A248-98F157D35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B5CE5-AD6E-4C64-8052-B0CCC7306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69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EA5026-9B4E-B442-343B-8A345AF985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9231D9-84A5-1B18-B9EB-CC7753D010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45E7D7-767D-67F4-2BE9-E753ABBF5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FDAD8-217D-43C1-9646-8DE926431EA1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891A7D-193E-56D0-DE05-EDA460F42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3F998-F8F1-EAA0-AC67-8ABAC336A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B5CE5-AD6E-4C64-8052-B0CCC7306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518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A9A20-1FC9-F2C6-17A0-E0633D2F4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86A4F-5DDD-70EA-D248-0C661B32F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45D542-0123-277F-2EF1-A8F20A5B4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FDAD8-217D-43C1-9646-8DE926431EA1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55D38-4937-F9ED-1441-3AFD973D8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85D1A4-94FC-BA0D-4620-0FC9AEFA4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B5CE5-AD6E-4C64-8052-B0CCC7306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818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80E4C-E113-F4EE-1DB5-41BCA81EE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F6A608-C7DC-C2E5-1D45-02283EFA55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A6ECE6-0A84-430F-56A0-BA5AE5711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FDAD8-217D-43C1-9646-8DE926431EA1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F14711-2F10-9A07-322C-7A2365551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F231B6-65A8-16F7-87BB-6DC9E4F92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B5CE5-AD6E-4C64-8052-B0CCC7306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33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DE27C-42AE-BDC9-BDCF-3E323CAA9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56D47-5E37-C9CD-D6C9-C3879513CB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08352D-CB97-3187-1CB5-7351794294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D62B58-BD49-1193-8527-CC8982928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FDAD8-217D-43C1-9646-8DE926431EA1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6878DD-5187-0693-5531-66DCD13A1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5570B4-BC89-03FE-0128-55D97673B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B5CE5-AD6E-4C64-8052-B0CCC7306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000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20553-BB08-2665-6BD9-7E9225F1F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27DC3E-B3F8-FC01-C678-7BA971E477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9E2258-497A-3D7F-8B1C-80CE033C69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9D4755-F958-8AA7-84BC-E08DCE815E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168A69-98FE-6B52-9B39-AAE2B18467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F3A456-4712-FD73-6CDA-63C56D1FB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FDAD8-217D-43C1-9646-8DE926431EA1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E42219-2C0F-4F7A-74FA-694399C07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7A4302-3A3A-007C-B910-04D0DB8D5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B5CE5-AD6E-4C64-8052-B0CCC7306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060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57004-7435-662F-7FF6-E01309B7E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FFF807-FAFB-3C66-AA92-177377C79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FDAD8-217D-43C1-9646-8DE926431EA1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5C667C-2792-64A3-15D3-CA3AB5156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FAE419-CFBB-41BE-F10F-2132CF836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B5CE5-AD6E-4C64-8052-B0CCC7306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671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743E68-6F02-4E9F-E3A9-9B12DCB61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FDAD8-217D-43C1-9646-8DE926431EA1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2C4CBB-F497-E15B-8B8F-39CB55910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82D840-F328-3772-3A90-C51FC9388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B5CE5-AD6E-4C64-8052-B0CCC7306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540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3703E-D0A5-E63A-8A89-BCCBEB1E9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FD150-3680-E466-0BAF-ECE11F7354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8B8637-48E9-6251-AD59-F84447CFBE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675276-F0EA-0FEB-CED7-54236A3C6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FDAD8-217D-43C1-9646-8DE926431EA1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1438FD-E653-7147-E744-F896C6C00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09F00E-0790-ABFF-7E3C-ED9D5E25E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B5CE5-AD6E-4C64-8052-B0CCC7306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535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F674F-AAF3-A6BA-1069-CD58EBC23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87A6D3-BB01-4435-A326-D85AB08B7D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F4D60D-CC72-CB49-3BF6-46CC73B5C3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B0240E-F539-03C6-7DE8-645B97665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FDAD8-217D-43C1-9646-8DE926431EA1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2158FC-1D53-C8AD-A4F5-D9F53C141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936106-A6A4-AB59-72D3-3AF8CEDFF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B5CE5-AD6E-4C64-8052-B0CCC7306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734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2C2849-B2F9-AB2C-735B-F6BF9831E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53BB72-E051-68EE-2CBB-AC3C3C1554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065091-6EFD-B592-779D-C06448534B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FDAD8-217D-43C1-9646-8DE926431EA1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34D16-060E-B841-BB22-17000D4FC8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5EB3B3-FCAD-C931-6B57-F38095C1C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EB5CE5-AD6E-4C64-8052-B0CCC7306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147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lunarts?utm_content=creditCopyText&amp;utm_medium=referral&amp;utm_source=unsplash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unsplash.com/photos/a-person-holding-a-tablet-87ev1NvhDsU?utm_content=creditCopyText&amp;utm_medium=referral&amp;utm_source=unsplash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1228B4-5ED8-5EB9-242E-D15963B4C0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0338" y="640080"/>
            <a:ext cx="3734014" cy="3566160"/>
          </a:xfrm>
        </p:spPr>
        <p:txBody>
          <a:bodyPr anchor="b">
            <a:normAutofit/>
          </a:bodyPr>
          <a:lstStyle/>
          <a:p>
            <a:pPr algn="l"/>
            <a:r>
              <a:rPr lang="en-US" sz="5400" dirty="0">
                <a:latin typeface="Bierstadt Display" panose="020F0502020204030204" pitchFamily="34" charset="0"/>
              </a:rPr>
              <a:t>Developing</a:t>
            </a:r>
            <a:r>
              <a:rPr lang="en-US" sz="5400" dirty="0"/>
              <a:t> </a:t>
            </a:r>
            <a:r>
              <a:rPr lang="en-US" sz="5400" dirty="0">
                <a:latin typeface="Bierstadt Display" panose="020B0004020202020204" pitchFamily="34" charset="0"/>
              </a:rPr>
              <a:t>a fetal classifier.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77553B-F5EC-C7F9-75CD-FB4E1DF493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0339" y="4636008"/>
            <a:ext cx="3734014" cy="639588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>
                <a:latin typeface="Bierstadt Display" panose="020B0004020202020204" pitchFamily="34" charset="0"/>
              </a:rPr>
              <a:t>A data science project by Kenneth Imade</a:t>
            </a:r>
          </a:p>
        </p:txBody>
      </p:sp>
      <p:sp>
        <p:nvSpPr>
          <p:cNvPr id="19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holding an ultrasound picture&#10;&#10;Description automatically generated">
            <a:extLst>
              <a:ext uri="{FF2B5EF4-FFF2-40B4-BE49-F238E27FC236}">
                <a16:creationId xmlns:a16="http://schemas.microsoft.com/office/drawing/2014/main" id="{8F3E0E02-C38C-406C-E01E-97B92AB340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18" r="20429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2FB0B6-DBCC-1F43-E53B-F113F0623677}"/>
              </a:ext>
            </a:extLst>
          </p:cNvPr>
          <p:cNvSpPr txBox="1"/>
          <p:nvPr/>
        </p:nvSpPr>
        <p:spPr>
          <a:xfrm>
            <a:off x="890337" y="6164852"/>
            <a:ext cx="37340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Bierstadt Display" panose="020B0004020202020204" pitchFamily="34" charset="0"/>
              </a:rPr>
              <a:t>Photo by </a:t>
            </a:r>
            <a:r>
              <a:rPr lang="en-US" sz="1400" dirty="0">
                <a:solidFill>
                  <a:srgbClr val="0563C1"/>
                </a:solidFill>
                <a:latin typeface="Bierstadt Display" panose="020B00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Volodymyr </a:t>
            </a:r>
            <a:r>
              <a:rPr lang="en-US" sz="1400" dirty="0" err="1">
                <a:latin typeface="Bierstadt Display" panose="020B00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Hryshchenko</a:t>
            </a:r>
            <a:r>
              <a:rPr lang="en-US" sz="1400" dirty="0">
                <a:latin typeface="Bierstadt Display" panose="020B0004020202020204" pitchFamily="34" charset="0"/>
              </a:rPr>
              <a:t> on </a:t>
            </a:r>
            <a:r>
              <a:rPr lang="en-US" sz="1400" dirty="0" err="1">
                <a:latin typeface="Bierstadt Display" panose="020B00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400" dirty="0">
                <a:latin typeface="Bierstadt Display" panose="020B00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63979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showing a number of patients with heart disease&#10;&#10;Description automatically generated with medium confidence">
            <a:extLst>
              <a:ext uri="{FF2B5EF4-FFF2-40B4-BE49-F238E27FC236}">
                <a16:creationId xmlns:a16="http://schemas.microsoft.com/office/drawing/2014/main" id="{FF4CCCA5-9191-5573-C1D6-0BB6A30D66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88" y="0"/>
            <a:ext cx="105386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591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ship&#10;&#10;Description automatically generated with medium confidence">
            <a:extLst>
              <a:ext uri="{FF2B5EF4-FFF2-40B4-BE49-F238E27FC236}">
                <a16:creationId xmlns:a16="http://schemas.microsoft.com/office/drawing/2014/main" id="{EFBCC918-74EE-4EEA-DD0B-C84025011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645" y="0"/>
            <a:ext cx="106787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602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13A564-EAA0-1311-A461-F1C940D785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9657" y="0"/>
            <a:ext cx="1067268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9500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lue blocks and networks technology background">
            <a:extLst>
              <a:ext uri="{FF2B5EF4-FFF2-40B4-BE49-F238E27FC236}">
                <a16:creationId xmlns:a16="http://schemas.microsoft.com/office/drawing/2014/main" id="{17C9AA89-54AC-BA62-E31B-178B6DA2C1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-4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014418F-10CE-4493-8436-D9FFEEDF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3894861"/>
            <a:ext cx="10883900" cy="1671361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B0836D-7E89-0054-32AE-0E474C7E71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366" y="4055729"/>
            <a:ext cx="9902881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700">
                <a:solidFill>
                  <a:srgbClr val="FFFFFF"/>
                </a:solidFill>
              </a:rPr>
              <a:t>Data preprocessing and model building</a:t>
            </a:r>
          </a:p>
        </p:txBody>
      </p:sp>
    </p:spTree>
    <p:extLst>
      <p:ext uri="{BB962C8B-B14F-4D97-AF65-F5344CB8AC3E}">
        <p14:creationId xmlns:p14="http://schemas.microsoft.com/office/powerpoint/2010/main" val="36500780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8B6870-3A47-8AAE-A4AC-FFDE06F739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514"/>
          <a:stretch/>
        </p:blipFill>
        <p:spPr>
          <a:xfrm>
            <a:off x="480391" y="327992"/>
            <a:ext cx="11231218" cy="5923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5294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colored objects&#10;&#10;Description automatically generated with medium confidence">
            <a:extLst>
              <a:ext uri="{FF2B5EF4-FFF2-40B4-BE49-F238E27FC236}">
                <a16:creationId xmlns:a16="http://schemas.microsoft.com/office/drawing/2014/main" id="{03CBBC81-57B8-608F-874E-A8F93639FC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710"/>
          <a:stretch/>
        </p:blipFill>
        <p:spPr>
          <a:xfrm>
            <a:off x="265524" y="372397"/>
            <a:ext cx="11660951" cy="6113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5373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DF0D8-A00B-A077-1790-450546FAB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745"/>
            <a:ext cx="10515600" cy="1325563"/>
          </a:xfrm>
        </p:spPr>
        <p:txBody>
          <a:bodyPr/>
          <a:lstStyle/>
          <a:p>
            <a:r>
              <a:rPr lang="en-US" dirty="0">
                <a:latin typeface="Bierstadt Display" panose="020B0004020202020204" pitchFamily="34" charset="0"/>
              </a:rPr>
              <a:t>Choosing the best model</a:t>
            </a:r>
          </a:p>
        </p:txBody>
      </p:sp>
      <p:pic>
        <p:nvPicPr>
          <p:cNvPr id="4" name="Picture 3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F783B41B-039B-6B87-7351-E734FF6152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35" y="1246206"/>
            <a:ext cx="9481929" cy="506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7072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C9E06-F9A4-7AF2-17C0-E88DB4439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ierstadt Display" panose="020B0004020202020204" pitchFamily="34" charset="0"/>
              </a:rPr>
              <a:t>Hyper-parameter tuning.</a:t>
            </a:r>
          </a:p>
        </p:txBody>
      </p:sp>
      <p:pic>
        <p:nvPicPr>
          <p:cNvPr id="4" name="Picture 3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CEAC50C0-DA75-C005-4FA6-25BFEB4AB9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7"/>
            <a:ext cx="10469182" cy="463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910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E7D92A-3DA6-9756-A74F-6D6F68FA1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Results</a:t>
            </a:r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5E6AA8-2694-81B1-F57B-94DBD5099D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629394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5B5CC8-AA79-15B9-8A9A-DA25A4514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 dirty="0">
                <a:solidFill>
                  <a:schemeClr val="tx1"/>
                </a:solidFill>
                <a:latin typeface="Bierstadt Display" panose="020B0004020202020204" pitchFamily="34" charset="0"/>
              </a:rPr>
              <a:t>Classification Metrics</a:t>
            </a:r>
          </a:p>
        </p:txBody>
      </p:sp>
      <p:sp>
        <p:nvSpPr>
          <p:cNvPr id="28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9D2AD4-B295-2C0F-F4B7-61E85D11C5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8619371"/>
              </p:ext>
            </p:extLst>
          </p:nvPr>
        </p:nvGraphicFramePr>
        <p:xfrm>
          <a:off x="320040" y="2870898"/>
          <a:ext cx="11548876" cy="3111507"/>
        </p:xfrm>
        <a:graphic>
          <a:graphicData uri="http://schemas.openxmlformats.org/drawingml/2006/table">
            <a:tbl>
              <a:tblPr firstRow="1">
                <a:tableStyleId>{2D5ABB26-0587-4C30-8999-92F81FD0307C}</a:tableStyleId>
              </a:tblPr>
              <a:tblGrid>
                <a:gridCol w="2364163">
                  <a:extLst>
                    <a:ext uri="{9D8B030D-6E8A-4147-A177-3AD203B41FA5}">
                      <a16:colId xmlns:a16="http://schemas.microsoft.com/office/drawing/2014/main" val="2458540657"/>
                    </a:ext>
                  </a:extLst>
                </a:gridCol>
                <a:gridCol w="2364163">
                  <a:extLst>
                    <a:ext uri="{9D8B030D-6E8A-4147-A177-3AD203B41FA5}">
                      <a16:colId xmlns:a16="http://schemas.microsoft.com/office/drawing/2014/main" val="2149660795"/>
                    </a:ext>
                  </a:extLst>
                </a:gridCol>
                <a:gridCol w="2092224">
                  <a:extLst>
                    <a:ext uri="{9D8B030D-6E8A-4147-A177-3AD203B41FA5}">
                      <a16:colId xmlns:a16="http://schemas.microsoft.com/office/drawing/2014/main" val="1422496734"/>
                    </a:ext>
                  </a:extLst>
                </a:gridCol>
                <a:gridCol w="2364163">
                  <a:extLst>
                    <a:ext uri="{9D8B030D-6E8A-4147-A177-3AD203B41FA5}">
                      <a16:colId xmlns:a16="http://schemas.microsoft.com/office/drawing/2014/main" val="1672808910"/>
                    </a:ext>
                  </a:extLst>
                </a:gridCol>
                <a:gridCol w="2364163">
                  <a:extLst>
                    <a:ext uri="{9D8B030D-6E8A-4147-A177-3AD203B41FA5}">
                      <a16:colId xmlns:a16="http://schemas.microsoft.com/office/drawing/2014/main" val="688408043"/>
                    </a:ext>
                  </a:extLst>
                </a:gridCol>
              </a:tblGrid>
              <a:tr h="444501">
                <a:tc>
                  <a:txBody>
                    <a:bodyPr/>
                    <a:lstStyle/>
                    <a:p>
                      <a:endParaRPr lang="en-US" sz="2000">
                        <a:latin typeface="Bierstadt Display" panose="020B0004020202020204" pitchFamily="34" charset="0"/>
                        <a:ea typeface="Sans Serif Collection" panose="020B0502040504020204" pitchFamily="34" charset="0"/>
                        <a:cs typeface="Sans Serif Collection" panose="020B0502040504020204" pitchFamily="34" charset="0"/>
                      </a:endParaRPr>
                    </a:p>
                  </a:txBody>
                  <a:tcPr marL="101023" marR="101023" marT="50511" marB="5051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Precision</a:t>
                      </a:r>
                    </a:p>
                  </a:txBody>
                  <a:tcPr marL="101023" marR="101023" marT="50511" marB="5051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Recall</a:t>
                      </a:r>
                    </a:p>
                  </a:txBody>
                  <a:tcPr marL="101023" marR="101023" marT="50511" marB="5051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F1-Score</a:t>
                      </a:r>
                    </a:p>
                  </a:txBody>
                  <a:tcPr marL="101023" marR="101023" marT="50511" marB="5051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Support</a:t>
                      </a:r>
                    </a:p>
                  </a:txBody>
                  <a:tcPr marL="101023" marR="101023" marT="50511" marB="5051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3769278"/>
                  </a:ext>
                </a:extLst>
              </a:tr>
              <a:tr h="444501">
                <a:tc>
                  <a:txBody>
                    <a:bodyPr/>
                    <a:lstStyle/>
                    <a:p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Normal (1.0)</a:t>
                      </a:r>
                    </a:p>
                  </a:txBody>
                  <a:tcPr marL="101023" marR="101023" marT="50511" marB="5051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0.96</a:t>
                      </a:r>
                    </a:p>
                  </a:txBody>
                  <a:tcPr marL="101023" marR="101023" marT="50511" marB="5051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0.98</a:t>
                      </a:r>
                    </a:p>
                  </a:txBody>
                  <a:tcPr marL="101023" marR="101023" marT="50511" marB="5051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0.97</a:t>
                      </a:r>
                    </a:p>
                  </a:txBody>
                  <a:tcPr marL="101023" marR="101023" marT="50511" marB="5051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496</a:t>
                      </a:r>
                    </a:p>
                  </a:txBody>
                  <a:tcPr marL="101023" marR="101023" marT="50511" marB="5051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288729917"/>
                  </a:ext>
                </a:extLst>
              </a:tr>
              <a:tr h="444501">
                <a:tc>
                  <a:txBody>
                    <a:bodyPr/>
                    <a:lstStyle/>
                    <a:p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Suspect (2.0)</a:t>
                      </a:r>
                    </a:p>
                  </a:txBody>
                  <a:tcPr marL="101023" marR="101023" marT="50511" marB="5051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0.92</a:t>
                      </a:r>
                    </a:p>
                  </a:txBody>
                  <a:tcPr marL="101023" marR="101023" marT="50511" marB="5051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0.78</a:t>
                      </a:r>
                    </a:p>
                  </a:txBody>
                  <a:tcPr marL="101023" marR="101023" marT="50511" marB="505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0.84</a:t>
                      </a:r>
                    </a:p>
                  </a:txBody>
                  <a:tcPr marL="101023" marR="101023" marT="50511" marB="505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101</a:t>
                      </a:r>
                    </a:p>
                  </a:txBody>
                  <a:tcPr marL="101023" marR="101023" marT="50511" marB="50511"/>
                </a:tc>
                <a:extLst>
                  <a:ext uri="{0D108BD9-81ED-4DB2-BD59-A6C34878D82A}">
                    <a16:rowId xmlns:a16="http://schemas.microsoft.com/office/drawing/2014/main" val="812943093"/>
                  </a:ext>
                </a:extLst>
              </a:tr>
              <a:tr h="444501">
                <a:tc>
                  <a:txBody>
                    <a:bodyPr/>
                    <a:lstStyle/>
                    <a:p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Pathological (3.0)</a:t>
                      </a:r>
                    </a:p>
                  </a:txBody>
                  <a:tcPr marL="101023" marR="101023" marT="50511" marB="5051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0.88</a:t>
                      </a:r>
                    </a:p>
                  </a:txBody>
                  <a:tcPr marL="101023" marR="101023" marT="50511" marB="5051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0.93</a:t>
                      </a:r>
                    </a:p>
                  </a:txBody>
                  <a:tcPr marL="101023" marR="101023" marT="50511" marB="505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0.90</a:t>
                      </a:r>
                    </a:p>
                  </a:txBody>
                  <a:tcPr marL="101023" marR="101023" marT="50511" marB="505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41</a:t>
                      </a:r>
                    </a:p>
                  </a:txBody>
                  <a:tcPr marL="101023" marR="101023" marT="50511" marB="50511"/>
                </a:tc>
                <a:extLst>
                  <a:ext uri="{0D108BD9-81ED-4DB2-BD59-A6C34878D82A}">
                    <a16:rowId xmlns:a16="http://schemas.microsoft.com/office/drawing/2014/main" val="2957568471"/>
                  </a:ext>
                </a:extLst>
              </a:tr>
              <a:tr h="444501">
                <a:tc>
                  <a:txBody>
                    <a:bodyPr/>
                    <a:lstStyle/>
                    <a:p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Accuracy</a:t>
                      </a:r>
                    </a:p>
                  </a:txBody>
                  <a:tcPr marL="101023" marR="101023" marT="50511" marB="5051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>
                        <a:latin typeface="Bierstadt Display" panose="020B0004020202020204" pitchFamily="34" charset="0"/>
                        <a:ea typeface="Sans Serif Collection" panose="020B0502040504020204" pitchFamily="34" charset="0"/>
                        <a:cs typeface="Sans Serif Collection" panose="020B0502040504020204" pitchFamily="34" charset="0"/>
                      </a:endParaRPr>
                    </a:p>
                  </a:txBody>
                  <a:tcPr marL="101023" marR="101023" marT="50511" marB="5051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>
                        <a:latin typeface="Bierstadt Display" panose="020B0004020202020204" pitchFamily="34" charset="0"/>
                        <a:ea typeface="Sans Serif Collection" panose="020B0502040504020204" pitchFamily="34" charset="0"/>
                        <a:cs typeface="Sans Serif Collection" panose="020B0502040504020204" pitchFamily="34" charset="0"/>
                      </a:endParaRPr>
                    </a:p>
                  </a:txBody>
                  <a:tcPr marL="101023" marR="101023" marT="50511" marB="505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0.95</a:t>
                      </a:r>
                    </a:p>
                  </a:txBody>
                  <a:tcPr marL="101023" marR="101023" marT="50511" marB="505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638</a:t>
                      </a:r>
                    </a:p>
                  </a:txBody>
                  <a:tcPr marL="101023" marR="101023" marT="50511" marB="50511"/>
                </a:tc>
                <a:extLst>
                  <a:ext uri="{0D108BD9-81ED-4DB2-BD59-A6C34878D82A}">
                    <a16:rowId xmlns:a16="http://schemas.microsoft.com/office/drawing/2014/main" val="2882368913"/>
                  </a:ext>
                </a:extLst>
              </a:tr>
              <a:tr h="444501">
                <a:tc>
                  <a:txBody>
                    <a:bodyPr/>
                    <a:lstStyle/>
                    <a:p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Macro Avg</a:t>
                      </a:r>
                    </a:p>
                  </a:txBody>
                  <a:tcPr marL="101023" marR="101023" marT="50511" marB="5051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0.92</a:t>
                      </a:r>
                    </a:p>
                  </a:txBody>
                  <a:tcPr marL="101023" marR="101023" marT="50511" marB="5051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0.90</a:t>
                      </a:r>
                    </a:p>
                  </a:txBody>
                  <a:tcPr marL="101023" marR="101023" marT="50511" marB="505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0.91</a:t>
                      </a:r>
                    </a:p>
                  </a:txBody>
                  <a:tcPr marL="101023" marR="101023" marT="50511" marB="505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638</a:t>
                      </a:r>
                    </a:p>
                  </a:txBody>
                  <a:tcPr marL="101023" marR="101023" marT="50511" marB="50511"/>
                </a:tc>
                <a:extLst>
                  <a:ext uri="{0D108BD9-81ED-4DB2-BD59-A6C34878D82A}">
                    <a16:rowId xmlns:a16="http://schemas.microsoft.com/office/drawing/2014/main" val="4086824996"/>
                  </a:ext>
                </a:extLst>
              </a:tr>
              <a:tr h="444501">
                <a:tc>
                  <a:txBody>
                    <a:bodyPr/>
                    <a:lstStyle/>
                    <a:p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Weighted Avg</a:t>
                      </a:r>
                    </a:p>
                  </a:txBody>
                  <a:tcPr marL="101023" marR="101023" marT="50511" marB="5051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0.95</a:t>
                      </a:r>
                    </a:p>
                  </a:txBody>
                  <a:tcPr marL="101023" marR="101023" marT="50511" marB="5051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0.95</a:t>
                      </a:r>
                    </a:p>
                  </a:txBody>
                  <a:tcPr marL="101023" marR="101023" marT="50511" marB="505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0.95</a:t>
                      </a:r>
                    </a:p>
                  </a:txBody>
                  <a:tcPr marL="101023" marR="101023" marT="50511" marB="5051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Bierstadt Display" panose="020B0004020202020204" pitchFamily="34" charset="0"/>
                          <a:ea typeface="Sans Serif Collection" panose="020B0502040504020204" pitchFamily="34" charset="0"/>
                          <a:cs typeface="Sans Serif Collection" panose="020B0502040504020204" pitchFamily="34" charset="0"/>
                        </a:rPr>
                        <a:t>638</a:t>
                      </a:r>
                    </a:p>
                  </a:txBody>
                  <a:tcPr marL="101023" marR="101023" marT="50511" marB="50511"/>
                </a:tc>
                <a:extLst>
                  <a:ext uri="{0D108BD9-81ED-4DB2-BD59-A6C34878D82A}">
                    <a16:rowId xmlns:a16="http://schemas.microsoft.com/office/drawing/2014/main" val="1493041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1824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944E337-3E5D-4A1F-A5A1-2057F25B8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A50D69-7CF7-4844-B844-A2B821C77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7854"/>
            <a:ext cx="12192000" cy="6865854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A04CC-73DE-C511-65B3-49021F9F2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1" y="601744"/>
            <a:ext cx="6781800" cy="1338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Bierstadt Display" panose="020B0004020202020204" pitchFamily="34" charset="0"/>
              </a:rPr>
              <a:t>Objectives</a:t>
            </a:r>
          </a:p>
        </p:txBody>
      </p:sp>
      <p:pic>
        <p:nvPicPr>
          <p:cNvPr id="5" name="Picture 4" descr="Vaccine storage and manufacturing">
            <a:extLst>
              <a:ext uri="{FF2B5EF4-FFF2-40B4-BE49-F238E27FC236}">
                <a16:creationId xmlns:a16="http://schemas.microsoft.com/office/drawing/2014/main" id="{C92075D3-4459-D44D-B18B-EFB8DF58E3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137" r="27317" b="-1"/>
          <a:stretch/>
        </p:blipFill>
        <p:spPr>
          <a:xfrm>
            <a:off x="20" y="10"/>
            <a:ext cx="3754739" cy="6857990"/>
          </a:xfrm>
          <a:custGeom>
            <a:avLst/>
            <a:gdLst/>
            <a:ahLst/>
            <a:cxnLst/>
            <a:rect l="l" t="t" r="r" b="b"/>
            <a:pathLst>
              <a:path w="3754759" h="6858000">
                <a:moveTo>
                  <a:pt x="0" y="0"/>
                </a:moveTo>
                <a:lnTo>
                  <a:pt x="3405358" y="0"/>
                </a:lnTo>
                <a:lnTo>
                  <a:pt x="3406298" y="5103"/>
                </a:lnTo>
                <a:cubicBezTo>
                  <a:pt x="3408705" y="9272"/>
                  <a:pt x="3410993" y="13534"/>
                  <a:pt x="3408744" y="22806"/>
                </a:cubicBezTo>
                <a:cubicBezTo>
                  <a:pt x="3398212" y="18869"/>
                  <a:pt x="3412504" y="58782"/>
                  <a:pt x="3403554" y="60481"/>
                </a:cubicBezTo>
                <a:cubicBezTo>
                  <a:pt x="3417198" y="75379"/>
                  <a:pt x="3401704" y="83956"/>
                  <a:pt x="3406685" y="104437"/>
                </a:cubicBezTo>
                <a:cubicBezTo>
                  <a:pt x="3412035" y="113935"/>
                  <a:pt x="3413215" y="120918"/>
                  <a:pt x="3408439" y="130745"/>
                </a:cubicBezTo>
                <a:cubicBezTo>
                  <a:pt x="3434362" y="174436"/>
                  <a:pt x="3410826" y="157826"/>
                  <a:pt x="3422002" y="199353"/>
                </a:cubicBezTo>
                <a:cubicBezTo>
                  <a:pt x="3433366" y="235046"/>
                  <a:pt x="3441595" y="275734"/>
                  <a:pt x="3466217" y="309590"/>
                </a:cubicBezTo>
                <a:cubicBezTo>
                  <a:pt x="3473022" y="315692"/>
                  <a:pt x="3476249" y="331335"/>
                  <a:pt x="3473425" y="344525"/>
                </a:cubicBezTo>
                <a:cubicBezTo>
                  <a:pt x="3472938" y="346792"/>
                  <a:pt x="3472286" y="348904"/>
                  <a:pt x="3471491" y="350788"/>
                </a:cubicBezTo>
                <a:cubicBezTo>
                  <a:pt x="3476473" y="380853"/>
                  <a:pt x="3497528" y="490678"/>
                  <a:pt x="3503314" y="524915"/>
                </a:cubicBezTo>
                <a:cubicBezTo>
                  <a:pt x="3495110" y="528110"/>
                  <a:pt x="3511009" y="544789"/>
                  <a:pt x="3506208" y="556205"/>
                </a:cubicBezTo>
                <a:cubicBezTo>
                  <a:pt x="3501906" y="564424"/>
                  <a:pt x="3505727" y="571402"/>
                  <a:pt x="3506503" y="579730"/>
                </a:cubicBezTo>
                <a:cubicBezTo>
                  <a:pt x="3503352" y="590904"/>
                  <a:pt x="3511763" y="626437"/>
                  <a:pt x="3516997" y="635552"/>
                </a:cubicBezTo>
                <a:cubicBezTo>
                  <a:pt x="3534688" y="657082"/>
                  <a:pt x="3524838" y="708447"/>
                  <a:pt x="3538464" y="726388"/>
                </a:cubicBezTo>
                <a:cubicBezTo>
                  <a:pt x="3540659" y="733032"/>
                  <a:pt x="3541735" y="739585"/>
                  <a:pt x="3542115" y="746049"/>
                </a:cubicBezTo>
                <a:lnTo>
                  <a:pt x="3541598" y="764218"/>
                </a:lnTo>
                <a:lnTo>
                  <a:pt x="3538294" y="769538"/>
                </a:lnTo>
                <a:lnTo>
                  <a:pt x="3539714" y="780556"/>
                </a:lnTo>
                <a:lnTo>
                  <a:pt x="3539328" y="783752"/>
                </a:lnTo>
                <a:cubicBezTo>
                  <a:pt x="3538575" y="789859"/>
                  <a:pt x="3537953" y="795880"/>
                  <a:pt x="3537882" y="801812"/>
                </a:cubicBezTo>
                <a:cubicBezTo>
                  <a:pt x="3555332" y="793164"/>
                  <a:pt x="3540143" y="850853"/>
                  <a:pt x="3553763" y="833773"/>
                </a:cubicBezTo>
                <a:cubicBezTo>
                  <a:pt x="3556400" y="864868"/>
                  <a:pt x="3568671" y="840452"/>
                  <a:pt x="3557696" y="878520"/>
                </a:cubicBezTo>
                <a:cubicBezTo>
                  <a:pt x="3574636" y="926170"/>
                  <a:pt x="3572932" y="1002669"/>
                  <a:pt x="3596902" y="1039468"/>
                </a:cubicBezTo>
                <a:cubicBezTo>
                  <a:pt x="3588227" y="1035176"/>
                  <a:pt x="3582669" y="1055878"/>
                  <a:pt x="3587550" y="1069793"/>
                </a:cubicBezTo>
                <a:cubicBezTo>
                  <a:pt x="3553603" y="1054905"/>
                  <a:pt x="3620138" y="1124159"/>
                  <a:pt x="3598129" y="1137690"/>
                </a:cubicBezTo>
                <a:cubicBezTo>
                  <a:pt x="3619154" y="1137277"/>
                  <a:pt x="3657845" y="1198819"/>
                  <a:pt x="3642072" y="1229443"/>
                </a:cubicBezTo>
                <a:cubicBezTo>
                  <a:pt x="3648492" y="1274612"/>
                  <a:pt x="3667414" y="1305895"/>
                  <a:pt x="3662799" y="1353804"/>
                </a:cubicBezTo>
                <a:cubicBezTo>
                  <a:pt x="3665680" y="1355144"/>
                  <a:pt x="3668149" y="1357448"/>
                  <a:pt x="3670319" y="1360420"/>
                </a:cubicBezTo>
                <a:lnTo>
                  <a:pt x="3675717" y="1370453"/>
                </a:lnTo>
                <a:lnTo>
                  <a:pt x="3675458" y="1372456"/>
                </a:lnTo>
                <a:cubicBezTo>
                  <a:pt x="3675775" y="1380261"/>
                  <a:pt x="3677154" y="1384198"/>
                  <a:pt x="3678998" y="1386422"/>
                </a:cubicBezTo>
                <a:lnTo>
                  <a:pt x="3681613" y="1387932"/>
                </a:lnTo>
                <a:lnTo>
                  <a:pt x="3684619" y="1397028"/>
                </a:lnTo>
                <a:lnTo>
                  <a:pt x="3692094" y="1413643"/>
                </a:lnTo>
                <a:lnTo>
                  <a:pt x="3692036" y="1417975"/>
                </a:lnTo>
                <a:lnTo>
                  <a:pt x="3701043" y="1444940"/>
                </a:lnTo>
                <a:lnTo>
                  <a:pt x="3700474" y="1445893"/>
                </a:lnTo>
                <a:cubicBezTo>
                  <a:pt x="3699407" y="1448641"/>
                  <a:pt x="3699006" y="1451835"/>
                  <a:pt x="3699990" y="1456030"/>
                </a:cubicBezTo>
                <a:cubicBezTo>
                  <a:pt x="3688343" y="1458099"/>
                  <a:pt x="3696713" y="1461887"/>
                  <a:pt x="3700642" y="1474079"/>
                </a:cubicBezTo>
                <a:cubicBezTo>
                  <a:pt x="3683431" y="1480016"/>
                  <a:pt x="3700716" y="1509516"/>
                  <a:pt x="3693587" y="1522890"/>
                </a:cubicBezTo>
                <a:cubicBezTo>
                  <a:pt x="3696861" y="1531716"/>
                  <a:pt x="3700010" y="1541157"/>
                  <a:pt x="3702900" y="1551068"/>
                </a:cubicBezTo>
                <a:lnTo>
                  <a:pt x="3708038" y="1631578"/>
                </a:lnTo>
                <a:lnTo>
                  <a:pt x="3698097" y="1716642"/>
                </a:lnTo>
                <a:cubicBezTo>
                  <a:pt x="3699314" y="1747867"/>
                  <a:pt x="3695412" y="1775147"/>
                  <a:pt x="3700384" y="1801382"/>
                </a:cubicBezTo>
                <a:cubicBezTo>
                  <a:pt x="3696845" y="1812311"/>
                  <a:pt x="3695699" y="1822504"/>
                  <a:pt x="3702257" y="1832013"/>
                </a:cubicBezTo>
                <a:cubicBezTo>
                  <a:pt x="3701651" y="1861238"/>
                  <a:pt x="3693313" y="1868713"/>
                  <a:pt x="3700986" y="1886838"/>
                </a:cubicBezTo>
                <a:cubicBezTo>
                  <a:pt x="3687741" y="1903887"/>
                  <a:pt x="3693148" y="1904594"/>
                  <a:pt x="3697545" y="1912087"/>
                </a:cubicBezTo>
                <a:lnTo>
                  <a:pt x="3697885" y="1913171"/>
                </a:lnTo>
                <a:lnTo>
                  <a:pt x="3695987" y="1915505"/>
                </a:lnTo>
                <a:lnTo>
                  <a:pt x="3695284" y="1920179"/>
                </a:lnTo>
                <a:lnTo>
                  <a:pt x="3696499" y="1932787"/>
                </a:lnTo>
                <a:lnTo>
                  <a:pt x="3697473" y="1937503"/>
                </a:lnTo>
                <a:cubicBezTo>
                  <a:pt x="3697953" y="1940760"/>
                  <a:pt x="3698023" y="1942937"/>
                  <a:pt x="3697799" y="1944457"/>
                </a:cubicBezTo>
                <a:lnTo>
                  <a:pt x="3697642" y="1944638"/>
                </a:lnTo>
                <a:lnTo>
                  <a:pt x="3698268" y="1951136"/>
                </a:lnTo>
                <a:cubicBezTo>
                  <a:pt x="3699704" y="1962083"/>
                  <a:pt x="3701457" y="1972719"/>
                  <a:pt x="3703418" y="1982828"/>
                </a:cubicBezTo>
                <a:cubicBezTo>
                  <a:pt x="3694620" y="1991887"/>
                  <a:pt x="3707345" y="2028973"/>
                  <a:pt x="3689767" y="2025705"/>
                </a:cubicBezTo>
                <a:cubicBezTo>
                  <a:pt x="3691896" y="2039367"/>
                  <a:pt x="3699517" y="2047321"/>
                  <a:pt x="3687894" y="2043252"/>
                </a:cubicBezTo>
                <a:cubicBezTo>
                  <a:pt x="3688268" y="2047766"/>
                  <a:pt x="3687435" y="2050599"/>
                  <a:pt x="3686015" y="2052668"/>
                </a:cubicBezTo>
                <a:lnTo>
                  <a:pt x="3685329" y="2053280"/>
                </a:lnTo>
                <a:lnTo>
                  <a:pt x="3690348" y="2083660"/>
                </a:lnTo>
                <a:lnTo>
                  <a:pt x="3689688" y="2087758"/>
                </a:lnTo>
                <a:lnTo>
                  <a:pt x="3694656" y="2107476"/>
                </a:lnTo>
                <a:lnTo>
                  <a:pt x="3696317" y="2117709"/>
                </a:lnTo>
                <a:lnTo>
                  <a:pt x="3698652" y="2120508"/>
                </a:lnTo>
                <a:cubicBezTo>
                  <a:pt x="3700138" y="2123582"/>
                  <a:pt x="3700933" y="2128051"/>
                  <a:pt x="3700157" y="2135655"/>
                </a:cubicBezTo>
                <a:lnTo>
                  <a:pt x="3699626" y="2137431"/>
                </a:lnTo>
                <a:lnTo>
                  <a:pt x="3703486" y="2149795"/>
                </a:lnTo>
                <a:cubicBezTo>
                  <a:pt x="3705184" y="2153754"/>
                  <a:pt x="3707268" y="2157232"/>
                  <a:pt x="3709885" y="2160002"/>
                </a:cubicBezTo>
                <a:cubicBezTo>
                  <a:pt x="3698737" y="2203287"/>
                  <a:pt x="3712805" y="2242927"/>
                  <a:pt x="3712777" y="2289319"/>
                </a:cubicBezTo>
                <a:cubicBezTo>
                  <a:pt x="3693169" y="2310331"/>
                  <a:pt x="3722276" y="2389074"/>
                  <a:pt x="3742794" y="2399589"/>
                </a:cubicBezTo>
                <a:cubicBezTo>
                  <a:pt x="3725319" y="2400703"/>
                  <a:pt x="3751962" y="2457534"/>
                  <a:pt x="3753311" y="2472464"/>
                </a:cubicBezTo>
                <a:cubicBezTo>
                  <a:pt x="3753760" y="2477441"/>
                  <a:pt x="3751399" y="2477762"/>
                  <a:pt x="3743656" y="2469811"/>
                </a:cubicBezTo>
                <a:cubicBezTo>
                  <a:pt x="3746474" y="2485608"/>
                  <a:pt x="3738186" y="2502460"/>
                  <a:pt x="3730339" y="2493869"/>
                </a:cubicBezTo>
                <a:cubicBezTo>
                  <a:pt x="3748556" y="2541387"/>
                  <a:pt x="3736267" y="2613433"/>
                  <a:pt x="3746134" y="2667651"/>
                </a:cubicBezTo>
                <a:cubicBezTo>
                  <a:pt x="3730160" y="2698252"/>
                  <a:pt x="3745496" y="2681337"/>
                  <a:pt x="3743743" y="2712354"/>
                </a:cubicBezTo>
                <a:cubicBezTo>
                  <a:pt x="3759373" y="2703131"/>
                  <a:pt x="3736572" y="2750256"/>
                  <a:pt x="3754759" y="2751060"/>
                </a:cubicBezTo>
                <a:cubicBezTo>
                  <a:pt x="3753864" y="2756679"/>
                  <a:pt x="3752424" y="2762098"/>
                  <a:pt x="3750841" y="2767527"/>
                </a:cubicBezTo>
                <a:lnTo>
                  <a:pt x="3750021" y="2770377"/>
                </a:lnTo>
                <a:lnTo>
                  <a:pt x="3749874" y="2781617"/>
                </a:lnTo>
                <a:lnTo>
                  <a:pt x="3745916" y="2784975"/>
                </a:lnTo>
                <a:lnTo>
                  <a:pt x="3742888" y="2802030"/>
                </a:lnTo>
                <a:cubicBezTo>
                  <a:pt x="3742360" y="2808388"/>
                  <a:pt x="3742498" y="2815196"/>
                  <a:pt x="3743710" y="2822667"/>
                </a:cubicBezTo>
                <a:cubicBezTo>
                  <a:pt x="3751787" y="2840797"/>
                  <a:pt x="3744398" y="2870002"/>
                  <a:pt x="3746201" y="2896003"/>
                </a:cubicBezTo>
                <a:lnTo>
                  <a:pt x="3749006" y="2907846"/>
                </a:lnTo>
                <a:lnTo>
                  <a:pt x="3747206" y="2947037"/>
                </a:lnTo>
                <a:cubicBezTo>
                  <a:pt x="3747030" y="2958176"/>
                  <a:pt x="3747214" y="2969719"/>
                  <a:pt x="3748070" y="2981841"/>
                </a:cubicBezTo>
                <a:lnTo>
                  <a:pt x="3750937" y="3004278"/>
                </a:lnTo>
                <a:lnTo>
                  <a:pt x="3749761" y="3010254"/>
                </a:lnTo>
                <a:cubicBezTo>
                  <a:pt x="3750425" y="3020530"/>
                  <a:pt x="3756245" y="3033889"/>
                  <a:pt x="3749923" y="3032983"/>
                </a:cubicBezTo>
                <a:lnTo>
                  <a:pt x="3752658" y="3044429"/>
                </a:lnTo>
                <a:lnTo>
                  <a:pt x="3748217" y="3056076"/>
                </a:lnTo>
                <a:cubicBezTo>
                  <a:pt x="3747117" y="3057381"/>
                  <a:pt x="3745928" y="3058381"/>
                  <a:pt x="3744691" y="3059042"/>
                </a:cubicBezTo>
                <a:lnTo>
                  <a:pt x="3747123" y="3075102"/>
                </a:lnTo>
                <a:lnTo>
                  <a:pt x="3744190" y="3088509"/>
                </a:lnTo>
                <a:lnTo>
                  <a:pt x="3747093" y="3099930"/>
                </a:lnTo>
                <a:lnTo>
                  <a:pt x="3746799" y="3104743"/>
                </a:lnTo>
                <a:lnTo>
                  <a:pt x="3745610" y="3116729"/>
                </a:lnTo>
                <a:cubicBezTo>
                  <a:pt x="3744666" y="3122891"/>
                  <a:pt x="3743503" y="3129792"/>
                  <a:pt x="3742676" y="3137453"/>
                </a:cubicBezTo>
                <a:lnTo>
                  <a:pt x="3742441" y="3143884"/>
                </a:lnTo>
                <a:lnTo>
                  <a:pt x="3737104" y="3158122"/>
                </a:lnTo>
                <a:cubicBezTo>
                  <a:pt x="3733050" y="3168490"/>
                  <a:pt x="3730374" y="3176626"/>
                  <a:pt x="3733275" y="3185367"/>
                </a:cubicBezTo>
                <a:cubicBezTo>
                  <a:pt x="3728135" y="3200760"/>
                  <a:pt x="3712176" y="3212117"/>
                  <a:pt x="3717639" y="3233769"/>
                </a:cubicBezTo>
                <a:cubicBezTo>
                  <a:pt x="3709851" y="3227497"/>
                  <a:pt x="3717920" y="3258095"/>
                  <a:pt x="3710433" y="3262123"/>
                </a:cubicBezTo>
                <a:cubicBezTo>
                  <a:pt x="3704342" y="3264110"/>
                  <a:pt x="3705370" y="3273856"/>
                  <a:pt x="3703458" y="3281408"/>
                </a:cubicBezTo>
                <a:cubicBezTo>
                  <a:pt x="3697412" y="3287020"/>
                  <a:pt x="3693483" y="3324746"/>
                  <a:pt x="3695027" y="3337739"/>
                </a:cubicBezTo>
                <a:cubicBezTo>
                  <a:pt x="3703095" y="3374177"/>
                  <a:pt x="3679154" y="3404974"/>
                  <a:pt x="3684951" y="3434139"/>
                </a:cubicBezTo>
                <a:cubicBezTo>
                  <a:pt x="3684732" y="3441861"/>
                  <a:pt x="3683615" y="3448308"/>
                  <a:pt x="3681946" y="3453928"/>
                </a:cubicBezTo>
                <a:lnTo>
                  <a:pt x="3675939" y="3468021"/>
                </a:lnTo>
                <a:cubicBezTo>
                  <a:pt x="3674480" y="3468264"/>
                  <a:pt x="3673022" y="3468506"/>
                  <a:pt x="3671563" y="3468748"/>
                </a:cubicBezTo>
                <a:lnTo>
                  <a:pt x="3669360" y="3479164"/>
                </a:lnTo>
                <a:lnTo>
                  <a:pt x="3668060" y="3481325"/>
                </a:lnTo>
                <a:cubicBezTo>
                  <a:pt x="3665560" y="3485437"/>
                  <a:pt x="3663197" y="3489622"/>
                  <a:pt x="3661315" y="3494328"/>
                </a:cubicBezTo>
                <a:cubicBezTo>
                  <a:pt x="3678446" y="3506175"/>
                  <a:pt x="3648136" y="3536311"/>
                  <a:pt x="3664679" y="3537226"/>
                </a:cubicBezTo>
                <a:cubicBezTo>
                  <a:pt x="3657322" y="3565147"/>
                  <a:pt x="3674997" y="3558694"/>
                  <a:pt x="3654205" y="3577551"/>
                </a:cubicBezTo>
                <a:cubicBezTo>
                  <a:pt x="3653633" y="3634248"/>
                  <a:pt x="3628736" y="3694092"/>
                  <a:pt x="3637325" y="3749618"/>
                </a:cubicBezTo>
                <a:cubicBezTo>
                  <a:pt x="3631446" y="3736800"/>
                  <a:pt x="3620480" y="3747498"/>
                  <a:pt x="3620258" y="3763981"/>
                </a:cubicBezTo>
                <a:cubicBezTo>
                  <a:pt x="3596667" y="3715365"/>
                  <a:pt x="3630603" y="3842969"/>
                  <a:pt x="3608193" y="3830141"/>
                </a:cubicBezTo>
                <a:cubicBezTo>
                  <a:pt x="3625759" y="3852486"/>
                  <a:pt x="3638965" y="3943841"/>
                  <a:pt x="3616479" y="3951521"/>
                </a:cubicBezTo>
                <a:cubicBezTo>
                  <a:pt x="3607940" y="3994867"/>
                  <a:pt x="3614033" y="4040502"/>
                  <a:pt x="3595498" y="4074157"/>
                </a:cubicBezTo>
                <a:cubicBezTo>
                  <a:pt x="3597477" y="4078342"/>
                  <a:pt x="3598819" y="4082864"/>
                  <a:pt x="3599706" y="4087599"/>
                </a:cubicBezTo>
                <a:lnTo>
                  <a:pt x="3601103" y="4101515"/>
                </a:lnTo>
                <a:lnTo>
                  <a:pt x="3600274" y="4102849"/>
                </a:lnTo>
                <a:cubicBezTo>
                  <a:pt x="3598143" y="4109482"/>
                  <a:pt x="3598077" y="4114144"/>
                  <a:pt x="3598925" y="4117926"/>
                </a:cubicBezTo>
                <a:lnTo>
                  <a:pt x="3600630" y="4121966"/>
                </a:lnTo>
                <a:lnTo>
                  <a:pt x="3600331" y="4132543"/>
                </a:lnTo>
                <a:lnTo>
                  <a:pt x="3601432" y="4154003"/>
                </a:lnTo>
                <a:lnTo>
                  <a:pt x="3600054" y="4157433"/>
                </a:lnTo>
                <a:lnTo>
                  <a:pt x="3599248" y="4188888"/>
                </a:lnTo>
                <a:cubicBezTo>
                  <a:pt x="3598993" y="4188940"/>
                  <a:pt x="3598738" y="4188992"/>
                  <a:pt x="3598484" y="4189044"/>
                </a:cubicBezTo>
                <a:cubicBezTo>
                  <a:pt x="3596754" y="4190111"/>
                  <a:pt x="3595443" y="4192250"/>
                  <a:pt x="3594971" y="4196698"/>
                </a:cubicBezTo>
                <a:cubicBezTo>
                  <a:pt x="3584674" y="4185805"/>
                  <a:pt x="3590455" y="4197885"/>
                  <a:pt x="3589971" y="4211958"/>
                </a:cubicBezTo>
                <a:cubicBezTo>
                  <a:pt x="3573870" y="4198179"/>
                  <a:pt x="3579156" y="4240607"/>
                  <a:pt x="3569135" y="4243705"/>
                </a:cubicBezTo>
                <a:cubicBezTo>
                  <a:pt x="3569142" y="4254351"/>
                  <a:pt x="3568856" y="4265362"/>
                  <a:pt x="3568210" y="4276468"/>
                </a:cubicBezTo>
                <a:lnTo>
                  <a:pt x="3567613" y="4282925"/>
                </a:lnTo>
                <a:cubicBezTo>
                  <a:pt x="3567553" y="4282949"/>
                  <a:pt x="3567492" y="4282974"/>
                  <a:pt x="3567432" y="4282999"/>
                </a:cubicBezTo>
                <a:cubicBezTo>
                  <a:pt x="3566940" y="4284280"/>
                  <a:pt x="3566607" y="4286359"/>
                  <a:pt x="3566464" y="4289697"/>
                </a:cubicBezTo>
                <a:lnTo>
                  <a:pt x="3566526" y="4294698"/>
                </a:lnTo>
                <a:lnTo>
                  <a:pt x="3565367" y="4307225"/>
                </a:lnTo>
                <a:lnTo>
                  <a:pt x="3563841" y="4311164"/>
                </a:lnTo>
                <a:lnTo>
                  <a:pt x="3561610" y="4312189"/>
                </a:lnTo>
                <a:lnTo>
                  <a:pt x="3561734" y="4313408"/>
                </a:lnTo>
                <a:cubicBezTo>
                  <a:pt x="3564537" y="4323096"/>
                  <a:pt x="3569544" y="4327053"/>
                  <a:pt x="3553832" y="4334910"/>
                </a:cubicBezTo>
                <a:cubicBezTo>
                  <a:pt x="3557797" y="4356533"/>
                  <a:pt x="3548502" y="4358433"/>
                  <a:pt x="3542564" y="4385380"/>
                </a:cubicBezTo>
                <a:cubicBezTo>
                  <a:pt x="3547050" y="4398267"/>
                  <a:pt x="3544091" y="4407098"/>
                  <a:pt x="3538724" y="4415150"/>
                </a:cubicBezTo>
                <a:cubicBezTo>
                  <a:pt x="3538633" y="4442707"/>
                  <a:pt x="3529920" y="4465824"/>
                  <a:pt x="3525348" y="4495753"/>
                </a:cubicBezTo>
                <a:cubicBezTo>
                  <a:pt x="3529387" y="4530212"/>
                  <a:pt x="3514579" y="4543935"/>
                  <a:pt x="3509749" y="4575934"/>
                </a:cubicBezTo>
                <a:cubicBezTo>
                  <a:pt x="3519579" y="4606914"/>
                  <a:pt x="3496418" y="4596497"/>
                  <a:pt x="3489779" y="4611927"/>
                </a:cubicBezTo>
                <a:lnTo>
                  <a:pt x="3488856" y="4616508"/>
                </a:lnTo>
                <a:lnTo>
                  <a:pt x="3489486" y="4629163"/>
                </a:lnTo>
                <a:lnTo>
                  <a:pt x="3490242" y="4633947"/>
                </a:lnTo>
                <a:cubicBezTo>
                  <a:pt x="3490570" y="4637233"/>
                  <a:pt x="3490539" y="4639406"/>
                  <a:pt x="3490244" y="4640894"/>
                </a:cubicBezTo>
                <a:lnTo>
                  <a:pt x="3490078" y="4641059"/>
                </a:lnTo>
                <a:lnTo>
                  <a:pt x="3490403" y="4647582"/>
                </a:lnTo>
                <a:cubicBezTo>
                  <a:pt x="3491330" y="4658608"/>
                  <a:pt x="3492590" y="4669354"/>
                  <a:pt x="3494082" y="4679601"/>
                </a:cubicBezTo>
                <a:cubicBezTo>
                  <a:pt x="3484854" y="4687754"/>
                  <a:pt x="3495864" y="4725869"/>
                  <a:pt x="3478421" y="4720918"/>
                </a:cubicBezTo>
                <a:cubicBezTo>
                  <a:pt x="3479918" y="4734712"/>
                  <a:pt x="3487176" y="4743359"/>
                  <a:pt x="3475730" y="4738188"/>
                </a:cubicBezTo>
                <a:cubicBezTo>
                  <a:pt x="3475894" y="4742712"/>
                  <a:pt x="3474928" y="4745450"/>
                  <a:pt x="3473409" y="4747368"/>
                </a:cubicBezTo>
                <a:lnTo>
                  <a:pt x="3472696" y="4747913"/>
                </a:lnTo>
                <a:lnTo>
                  <a:pt x="3476304" y="4778609"/>
                </a:lnTo>
                <a:lnTo>
                  <a:pt x="3475454" y="4782623"/>
                </a:lnTo>
                <a:lnTo>
                  <a:pt x="3479507" y="4802712"/>
                </a:lnTo>
                <a:lnTo>
                  <a:pt x="3480695" y="4813049"/>
                </a:lnTo>
                <a:lnTo>
                  <a:pt x="3482902" y="4816057"/>
                </a:lnTo>
                <a:cubicBezTo>
                  <a:pt x="3484247" y="4819259"/>
                  <a:pt x="3484834" y="4823783"/>
                  <a:pt x="3483703" y="4831270"/>
                </a:cubicBezTo>
                <a:lnTo>
                  <a:pt x="3483090" y="4832984"/>
                </a:lnTo>
                <a:lnTo>
                  <a:pt x="3486378" y="4845654"/>
                </a:lnTo>
                <a:cubicBezTo>
                  <a:pt x="3487893" y="4849755"/>
                  <a:pt x="3489817" y="4853416"/>
                  <a:pt x="3492309" y="4856425"/>
                </a:cubicBezTo>
                <a:cubicBezTo>
                  <a:pt x="3479133" y="4898390"/>
                  <a:pt x="3491371" y="4939174"/>
                  <a:pt x="3489182" y="4985308"/>
                </a:cubicBezTo>
                <a:cubicBezTo>
                  <a:pt x="3492413" y="5037202"/>
                  <a:pt x="3496839" y="5073159"/>
                  <a:pt x="3498182" y="5107346"/>
                </a:cubicBezTo>
                <a:cubicBezTo>
                  <a:pt x="3500266" y="5123329"/>
                  <a:pt x="3506680" y="5240376"/>
                  <a:pt x="3499225" y="5231073"/>
                </a:cubicBezTo>
                <a:cubicBezTo>
                  <a:pt x="3515247" y="5280090"/>
                  <a:pt x="3497607" y="5309911"/>
                  <a:pt x="3504960" y="5364785"/>
                </a:cubicBezTo>
                <a:cubicBezTo>
                  <a:pt x="3487546" y="5393671"/>
                  <a:pt x="3503686" y="5378336"/>
                  <a:pt x="3500486" y="5409009"/>
                </a:cubicBezTo>
                <a:cubicBezTo>
                  <a:pt x="3516561" y="5401350"/>
                  <a:pt x="3491544" y="5446009"/>
                  <a:pt x="3509710" y="5448570"/>
                </a:cubicBezTo>
                <a:cubicBezTo>
                  <a:pt x="3508555" y="5454072"/>
                  <a:pt x="3506859" y="5459319"/>
                  <a:pt x="3505022" y="5464568"/>
                </a:cubicBezTo>
                <a:lnTo>
                  <a:pt x="3504070" y="5467320"/>
                </a:lnTo>
                <a:lnTo>
                  <a:pt x="3503399" y="5478483"/>
                </a:lnTo>
                <a:lnTo>
                  <a:pt x="3499281" y="5481443"/>
                </a:lnTo>
                <a:lnTo>
                  <a:pt x="3499047" y="5616712"/>
                </a:lnTo>
                <a:cubicBezTo>
                  <a:pt x="3502347" y="5628424"/>
                  <a:pt x="3503819" y="5666768"/>
                  <a:pt x="3498775" y="5675291"/>
                </a:cubicBezTo>
                <a:cubicBezTo>
                  <a:pt x="3497984" y="5683547"/>
                  <a:pt x="3500335" y="5692400"/>
                  <a:pt x="3494739" y="5697458"/>
                </a:cubicBezTo>
                <a:cubicBezTo>
                  <a:pt x="3492180" y="5715432"/>
                  <a:pt x="3486290" y="5756597"/>
                  <a:pt x="3483423" y="5783137"/>
                </a:cubicBezTo>
                <a:cubicBezTo>
                  <a:pt x="3491452" y="5796973"/>
                  <a:pt x="3477643" y="5819988"/>
                  <a:pt x="3477532" y="5856699"/>
                </a:cubicBezTo>
                <a:cubicBezTo>
                  <a:pt x="3486776" y="5871818"/>
                  <a:pt x="3477340" y="5881447"/>
                  <a:pt x="3490032" y="5910638"/>
                </a:cubicBezTo>
                <a:cubicBezTo>
                  <a:pt x="3488930" y="5911913"/>
                  <a:pt x="3487924" y="5913488"/>
                  <a:pt x="3487046" y="5915313"/>
                </a:cubicBezTo>
                <a:cubicBezTo>
                  <a:pt x="3481941" y="5925917"/>
                  <a:pt x="3482137" y="5942505"/>
                  <a:pt x="3487484" y="5952365"/>
                </a:cubicBezTo>
                <a:cubicBezTo>
                  <a:pt x="3504666" y="5999029"/>
                  <a:pt x="3505019" y="6042078"/>
                  <a:pt x="3509266" y="6082373"/>
                </a:cubicBezTo>
                <a:cubicBezTo>
                  <a:pt x="3512265" y="6128005"/>
                  <a:pt x="3492950" y="6098121"/>
                  <a:pt x="3509564" y="6154771"/>
                </a:cubicBezTo>
                <a:cubicBezTo>
                  <a:pt x="3503223" y="6161045"/>
                  <a:pt x="3503062" y="6168289"/>
                  <a:pt x="3506404" y="6180433"/>
                </a:cubicBezTo>
                <a:cubicBezTo>
                  <a:pt x="3507378" y="6202614"/>
                  <a:pt x="3491084" y="6201180"/>
                  <a:pt x="3501312" y="6223427"/>
                </a:cubicBezTo>
                <a:cubicBezTo>
                  <a:pt x="3492497" y="6219559"/>
                  <a:pt x="3498753" y="6265580"/>
                  <a:pt x="3489469" y="6255476"/>
                </a:cubicBezTo>
                <a:cubicBezTo>
                  <a:pt x="3481791" y="6270065"/>
                  <a:pt x="3495037" y="6276996"/>
                  <a:pt x="3488398" y="6291462"/>
                </a:cubicBezTo>
                <a:cubicBezTo>
                  <a:pt x="3487099" y="6307679"/>
                  <a:pt x="3497555" y="6282019"/>
                  <a:pt x="3498547" y="6299935"/>
                </a:cubicBezTo>
                <a:cubicBezTo>
                  <a:pt x="3498173" y="6321676"/>
                  <a:pt x="3514193" y="6321381"/>
                  <a:pt x="3494028" y="6338390"/>
                </a:cubicBezTo>
                <a:lnTo>
                  <a:pt x="3486030" y="6396716"/>
                </a:lnTo>
                <a:cubicBezTo>
                  <a:pt x="3491309" y="6409668"/>
                  <a:pt x="3488928" y="6420134"/>
                  <a:pt x="3484103" y="6430386"/>
                </a:cubicBezTo>
                <a:cubicBezTo>
                  <a:pt x="3485763" y="6460632"/>
                  <a:pt x="3478568" y="6488285"/>
                  <a:pt x="3475922" y="6522318"/>
                </a:cubicBezTo>
                <a:cubicBezTo>
                  <a:pt x="3482128" y="6559051"/>
                  <a:pt x="3468277" y="6578006"/>
                  <a:pt x="3465506" y="6614374"/>
                </a:cubicBezTo>
                <a:cubicBezTo>
                  <a:pt x="3478925" y="6650248"/>
                  <a:pt x="3446064" y="6638174"/>
                  <a:pt x="3446789" y="6668768"/>
                </a:cubicBezTo>
                <a:cubicBezTo>
                  <a:pt x="3458869" y="6718505"/>
                  <a:pt x="3435878" y="6667592"/>
                  <a:pt x="3439582" y="6744454"/>
                </a:cubicBezTo>
                <a:cubicBezTo>
                  <a:pt x="3441631" y="6748797"/>
                  <a:pt x="3439393" y="6758101"/>
                  <a:pt x="3436538" y="6757102"/>
                </a:cubicBezTo>
                <a:cubicBezTo>
                  <a:pt x="3437461" y="6773941"/>
                  <a:pt x="3420846" y="6822488"/>
                  <a:pt x="3424061" y="6846522"/>
                </a:cubicBezTo>
                <a:lnTo>
                  <a:pt x="342303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4CDB09-AA69-645B-827C-2FA9ED736AB9}"/>
              </a:ext>
            </a:extLst>
          </p:cNvPr>
          <p:cNvSpPr txBox="1"/>
          <p:nvPr/>
        </p:nvSpPr>
        <p:spPr>
          <a:xfrm>
            <a:off x="4572001" y="2201958"/>
            <a:ext cx="6781800" cy="39007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Bierstadt Display" panose="020B0004020202020204" pitchFamily="34" charset="0"/>
              </a:rPr>
              <a:t>To understand the features that determine the health status of a fetus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Bierstadt Display" panose="020B0004020202020204" pitchFamily="34" charset="0"/>
              </a:rPr>
              <a:t>To develop a machine learning model capable of classifying fetus health into three categories; normal, suspect, or pathological</a:t>
            </a:r>
          </a:p>
        </p:txBody>
      </p:sp>
    </p:spTree>
    <p:extLst>
      <p:ext uri="{BB962C8B-B14F-4D97-AF65-F5344CB8AC3E}">
        <p14:creationId xmlns:p14="http://schemas.microsoft.com/office/powerpoint/2010/main" val="37186083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white grid with black text&#10;&#10;Description automatically generated">
            <a:extLst>
              <a:ext uri="{FF2B5EF4-FFF2-40B4-BE49-F238E27FC236}">
                <a16:creationId xmlns:a16="http://schemas.microsoft.com/office/drawing/2014/main" id="{869757F9-407B-D695-DB84-24F6BAAED2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817" y="93332"/>
            <a:ext cx="9984115" cy="676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444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ED89F-964E-0A99-B613-177B805AB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75335"/>
            <a:ext cx="4654339" cy="24959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/>
              <a:t>Exploratory Data Analysis</a:t>
            </a:r>
          </a:p>
        </p:txBody>
      </p:sp>
      <p:pic>
        <p:nvPicPr>
          <p:cNvPr id="12" name="Picture 11" descr="Pipette adding DNA sample to a petri dish">
            <a:extLst>
              <a:ext uri="{FF2B5EF4-FFF2-40B4-BE49-F238E27FC236}">
                <a16:creationId xmlns:a16="http://schemas.microsoft.com/office/drawing/2014/main" id="{98CBF262-93A7-09D8-AB24-D1104AF3F1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44" r="31427"/>
          <a:stretch/>
        </p:blipFill>
        <p:spPr>
          <a:xfrm>
            <a:off x="6638988" y="-1"/>
            <a:ext cx="5553012" cy="685800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F2C2385A-6F3A-07EF-D18E-AA9E680CE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794B55E-EB5A-B230-96EA-54C8AEB195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F58827A-DDAE-A009-92D2-4F4452814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2499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all painted with an arrow and a dartboard">
            <a:extLst>
              <a:ext uri="{FF2B5EF4-FFF2-40B4-BE49-F238E27FC236}">
                <a16:creationId xmlns:a16="http://schemas.microsoft.com/office/drawing/2014/main" id="{8C041198-5F1F-02AE-BD21-EAB6BD334FE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0273" b="1105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5CCA8B-C419-5BE7-1636-6A07F3CD8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965200"/>
            <a:ext cx="10261600" cy="3564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100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Bierstadt Display" panose="020B0004020202020204" pitchFamily="34" charset="0"/>
              </a:rPr>
              <a:t>What is the distribution of the target variable?</a:t>
            </a:r>
          </a:p>
        </p:txBody>
      </p:sp>
    </p:spTree>
    <p:extLst>
      <p:ext uri="{BB962C8B-B14F-4D97-AF65-F5344CB8AC3E}">
        <p14:creationId xmlns:p14="http://schemas.microsoft.com/office/powerpoint/2010/main" val="5116648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een red and yellow rectangles&#10;&#10;Description automatically generated">
            <a:extLst>
              <a:ext uri="{FF2B5EF4-FFF2-40B4-BE49-F238E27FC236}">
                <a16:creationId xmlns:a16="http://schemas.microsoft.com/office/drawing/2014/main" id="{27C43D85-F09B-F289-F8A7-6A7E06B057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6443" y="239360"/>
            <a:ext cx="11729754" cy="6535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027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all painted with an arrow and a dartboard">
            <a:extLst>
              <a:ext uri="{FF2B5EF4-FFF2-40B4-BE49-F238E27FC236}">
                <a16:creationId xmlns:a16="http://schemas.microsoft.com/office/drawing/2014/main" id="{E0C9B042-3FD6-9E5C-C29E-6556AC224D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0194" b="1113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5970A0-FB8B-ACDE-02C5-3174F4700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965200"/>
            <a:ext cx="10261600" cy="3564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300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Bierstadt Display" panose="020B0004020202020204" pitchFamily="34" charset="0"/>
              </a:rPr>
              <a:t>What is the relationship between the target variable and other variables?</a:t>
            </a:r>
          </a:p>
        </p:txBody>
      </p:sp>
    </p:spTree>
    <p:extLst>
      <p:ext uri="{BB962C8B-B14F-4D97-AF65-F5344CB8AC3E}">
        <p14:creationId xmlns:p14="http://schemas.microsoft.com/office/powerpoint/2010/main" val="7681346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FF0BEF22-6A76-CA40-857D-B945F29E12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169" y="0"/>
            <a:ext cx="91096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331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all painted with an arrow and a dartboard">
            <a:extLst>
              <a:ext uri="{FF2B5EF4-FFF2-40B4-BE49-F238E27FC236}">
                <a16:creationId xmlns:a16="http://schemas.microsoft.com/office/drawing/2014/main" id="{E0C9B042-3FD6-9E5C-C29E-6556AC224D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0194" b="1113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5970A0-FB8B-ACDE-02C5-3174F4700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965200"/>
            <a:ext cx="10261600" cy="3564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 sz="6300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Bierstadt Display" panose="020B0004020202020204" pitchFamily="34" charset="0"/>
              </a:rPr>
              <a:t>How does </a:t>
            </a:r>
            <a:r>
              <a:rPr lang="en-GB" sz="6300" dirty="0" err="1">
                <a:ln w="22225">
                  <a:solidFill>
                    <a:schemeClr val="tx1"/>
                  </a:solidFill>
                  <a:miter lim="800000"/>
                </a:ln>
                <a:noFill/>
                <a:latin typeface="Bierstadt Display" panose="020B0004020202020204" pitchFamily="34" charset="0"/>
              </a:rPr>
              <a:t>Fetal</a:t>
            </a:r>
            <a:r>
              <a:rPr lang="en-GB" sz="6300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Bierstadt Display" panose="020B0004020202020204" pitchFamily="34" charset="0"/>
              </a:rPr>
              <a:t> health change with respect to these variables?</a:t>
            </a:r>
            <a:endParaRPr lang="en-US" sz="6300" dirty="0">
              <a:ln w="22225">
                <a:solidFill>
                  <a:schemeClr val="tx1"/>
                </a:solidFill>
                <a:miter lim="800000"/>
              </a:ln>
              <a:noFill/>
              <a:latin typeface="Bierstadt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50147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a triangle and triangle with green and red dots&#10;&#10;Description automatically generated with medium confidence">
            <a:extLst>
              <a:ext uri="{FF2B5EF4-FFF2-40B4-BE49-F238E27FC236}">
                <a16:creationId xmlns:a16="http://schemas.microsoft.com/office/drawing/2014/main" id="{F641D16C-B618-F75D-3521-17ED84511B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90" y="0"/>
            <a:ext cx="106710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306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145</Words>
  <Application>Microsoft Office PowerPoint</Application>
  <PresentationFormat>Widescreen</PresentationFormat>
  <Paragraphs>47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Bierstadt Display</vt:lpstr>
      <vt:lpstr>Calibri</vt:lpstr>
      <vt:lpstr>Calibri Light</vt:lpstr>
      <vt:lpstr>Office Theme</vt:lpstr>
      <vt:lpstr>Developing a fetal classifier.</vt:lpstr>
      <vt:lpstr>Objectives</vt:lpstr>
      <vt:lpstr>Exploratory Data Analysis</vt:lpstr>
      <vt:lpstr>What is the distribution of the target variable?</vt:lpstr>
      <vt:lpstr>PowerPoint Presentation</vt:lpstr>
      <vt:lpstr>What is the relationship between the target variable and other variables?</vt:lpstr>
      <vt:lpstr>PowerPoint Presentation</vt:lpstr>
      <vt:lpstr>How does Fetal health change with respect to these variables?</vt:lpstr>
      <vt:lpstr>PowerPoint Presentation</vt:lpstr>
      <vt:lpstr>PowerPoint Presentation</vt:lpstr>
      <vt:lpstr>PowerPoint Presentation</vt:lpstr>
      <vt:lpstr>PowerPoint Presentation</vt:lpstr>
      <vt:lpstr>Data preprocessing and model building</vt:lpstr>
      <vt:lpstr>PowerPoint Presentation</vt:lpstr>
      <vt:lpstr>PowerPoint Presentation</vt:lpstr>
      <vt:lpstr>Choosing the best model</vt:lpstr>
      <vt:lpstr>Hyper-parameter tuning.</vt:lpstr>
      <vt:lpstr>Results</vt:lpstr>
      <vt:lpstr>Classification Metrics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a fetal classifier.</dc:title>
  <dc:creator>ken imade</dc:creator>
  <cp:lastModifiedBy>ken imade</cp:lastModifiedBy>
  <cp:revision>3</cp:revision>
  <dcterms:created xsi:type="dcterms:W3CDTF">2023-12-20T17:51:38Z</dcterms:created>
  <dcterms:modified xsi:type="dcterms:W3CDTF">2023-12-20T21:13:54Z</dcterms:modified>
</cp:coreProperties>
</file>

<file path=docProps/thumbnail.jpeg>
</file>